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256" r:id="rId3"/>
    <p:sldId id="347" r:id="rId5"/>
    <p:sldId id="401" r:id="rId6"/>
    <p:sldId id="316" r:id="rId7"/>
    <p:sldId id="354" r:id="rId8"/>
    <p:sldId id="345" r:id="rId9"/>
    <p:sldId id="323" r:id="rId10"/>
    <p:sldId id="403" r:id="rId11"/>
    <p:sldId id="379" r:id="rId12"/>
    <p:sldId id="352" r:id="rId13"/>
    <p:sldId id="416" r:id="rId14"/>
    <p:sldId id="405" r:id="rId15"/>
    <p:sldId id="406" r:id="rId16"/>
    <p:sldId id="404" r:id="rId17"/>
    <p:sldId id="408" r:id="rId18"/>
    <p:sldId id="409" r:id="rId19"/>
    <p:sldId id="410" r:id="rId20"/>
    <p:sldId id="411" r:id="rId21"/>
    <p:sldId id="413" r:id="rId22"/>
    <p:sldId id="414" r:id="rId23"/>
    <p:sldId id="382" r:id="rId24"/>
    <p:sldId id="381" r:id="rId25"/>
    <p:sldId id="417" r:id="rId26"/>
    <p:sldId id="418" r:id="rId27"/>
    <p:sldId id="419" r:id="rId28"/>
    <p:sldId id="460" r:id="rId29"/>
    <p:sldId id="421" r:id="rId30"/>
    <p:sldId id="422" r:id="rId31"/>
    <p:sldId id="423" r:id="rId32"/>
    <p:sldId id="424" r:id="rId33"/>
    <p:sldId id="383" r:id="rId34"/>
    <p:sldId id="425" r:id="rId35"/>
    <p:sldId id="431" r:id="rId36"/>
    <p:sldId id="432" r:id="rId37"/>
    <p:sldId id="433" r:id="rId38"/>
    <p:sldId id="434" r:id="rId39"/>
    <p:sldId id="435" r:id="rId40"/>
    <p:sldId id="436" r:id="rId41"/>
    <p:sldId id="350" r:id="rId42"/>
    <p:sldId id="359" r:id="rId43"/>
    <p:sldId id="428" r:id="rId44"/>
    <p:sldId id="427" r:id="rId45"/>
    <p:sldId id="438" r:id="rId46"/>
    <p:sldId id="439" r:id="rId47"/>
    <p:sldId id="440" r:id="rId48"/>
    <p:sldId id="441" r:id="rId49"/>
    <p:sldId id="442" r:id="rId50"/>
    <p:sldId id="444" r:id="rId51"/>
    <p:sldId id="443" r:id="rId52"/>
    <p:sldId id="430" r:id="rId53"/>
    <p:sldId id="448" r:id="rId54"/>
    <p:sldId id="446" r:id="rId55"/>
    <p:sldId id="447" r:id="rId56"/>
    <p:sldId id="449" r:id="rId57"/>
    <p:sldId id="450" r:id="rId58"/>
    <p:sldId id="456" r:id="rId59"/>
    <p:sldId id="445" r:id="rId60"/>
    <p:sldId id="361" r:id="rId61"/>
    <p:sldId id="360" r:id="rId62"/>
    <p:sldId id="386" r:id="rId63"/>
    <p:sldId id="389" r:id="rId64"/>
    <p:sldId id="387" r:id="rId65"/>
    <p:sldId id="388" r:id="rId66"/>
    <p:sldId id="455" r:id="rId67"/>
    <p:sldId id="459" r:id="rId68"/>
    <p:sldId id="453" r:id="rId69"/>
    <p:sldId id="457" r:id="rId70"/>
    <p:sldId id="348" r:id="rId71"/>
    <p:sldId id="312" r:id="rId7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CC3300"/>
    <a:srgbClr val="2E75B6"/>
    <a:srgbClr val="B2B2B2"/>
    <a:srgbClr val="202020"/>
    <a:srgbClr val="323232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1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208" y="680"/>
      </p:cViewPr>
      <p:guideLst>
        <p:guide orient="horz" pos="2160"/>
        <p:guide pos="389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371600"/>
            <a:ext cx="9794192" cy="2138363"/>
          </a:xfrm>
        </p:spPr>
        <p:txBody>
          <a:bodyPr/>
          <a:lstStyle/>
          <a:p>
            <a:r>
              <a:rPr lang="en-US" altLang="en-US" sz="4800" dirty="0"/>
              <a:t>Formal Method 2021-Spring</a:t>
            </a:r>
            <a:endParaRPr lang="en-US" alt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205" y="3602038"/>
            <a:ext cx="9144000" cy="1655762"/>
          </a:xfrm>
        </p:spPr>
        <p:txBody>
          <a:bodyPr/>
          <a:lstStyle/>
          <a:p>
            <a:r>
              <a:rPr lang="en-US" altLang="zh-CN" sz="2400" dirty="0"/>
              <a:t>Recitation</a:t>
            </a:r>
            <a:r>
              <a:rPr lang="zh-CN" altLang="en-US" sz="2400" dirty="0"/>
              <a:t> </a:t>
            </a:r>
            <a:r>
              <a:rPr lang="en-US" altLang="zh-CN" sz="2400" dirty="0"/>
              <a:t>Lecture</a:t>
            </a:r>
            <a:r>
              <a:rPr lang="zh-CN" altLang="en-US" sz="2400" dirty="0"/>
              <a:t> </a:t>
            </a:r>
            <a:r>
              <a:rPr lang="en-US" altLang="zh-CN" sz="2400" dirty="0"/>
              <a:t>03</a:t>
            </a:r>
            <a:endParaRPr lang="en-GB" altLang="zh-CN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Fourier-</a:t>
            </a:r>
            <a:r>
              <a:rPr lang="en-US" altLang="zh-CN" sz="2800" dirty="0" err="1"/>
              <a:t>Motzkin</a:t>
            </a:r>
            <a:r>
              <a:rPr lang="zh-CN" altLang="en-US" sz="2800" dirty="0"/>
              <a:t>消元法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单纯形法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分支定界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Fourier-</a:t>
            </a:r>
            <a:r>
              <a:rPr lang="en-US" altLang="zh-CN" sz="2800" dirty="0" err="1">
                <a:solidFill>
                  <a:srgbClr val="FF0000"/>
                </a:solidFill>
              </a:rPr>
              <a:t>Motzkin</a:t>
            </a:r>
            <a:r>
              <a:rPr lang="zh-CN" altLang="en-US" sz="2800" dirty="0">
                <a:solidFill>
                  <a:srgbClr val="FF0000"/>
                </a:solidFill>
              </a:rPr>
              <a:t>消元法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单纯形法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分支定界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zh-CN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480" y="2110105"/>
            <a:ext cx="10099675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zh-CN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4501515" y="2924175"/>
            <a:ext cx="24733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/>
              <a:t>等式消去</a:t>
            </a:r>
            <a:endParaRPr lang="en-US" altLang="zh-CN" sz="280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/>
              <a:t>消元</a:t>
            </a:r>
            <a:endParaRPr lang="zh-CN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206502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等式消去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087" y="2706705"/>
            <a:ext cx="2881796" cy="18659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22" y="3042759"/>
            <a:ext cx="3035300" cy="1193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02" y="2971031"/>
            <a:ext cx="1409700" cy="4191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22406" y="3429000"/>
            <a:ext cx="1947187" cy="49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162498" cy="494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115272335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000" b="1" dirty="0"/>
              <a:t>正规化</a:t>
            </a:r>
            <a:endParaRPr lang="zh-CN" altLang="en-US" sz="20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445" y="3362960"/>
            <a:ext cx="2667000" cy="14732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3814445" y="3628390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3216910"/>
            <a:ext cx="2476500" cy="176530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7556500" y="3628390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05" y="3362960"/>
            <a:ext cx="2146300" cy="1524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977" y="5168688"/>
            <a:ext cx="1816100" cy="93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424" y="4940088"/>
            <a:ext cx="2514600" cy="1397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46880" y="545392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简化为</a:t>
            </a:r>
            <a:endParaRPr kumimoji="1"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199939" y="2614553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消除变量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403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115272335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000" b="1"/>
              <a:t>正规化</a:t>
            </a:r>
            <a:endParaRPr lang="zh-CN" altLang="en-US" sz="2000" b="1"/>
          </a:p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115272335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000" b="1"/>
              <a:t>消除变量</a:t>
            </a:r>
            <a:endParaRPr lang="zh-CN" altLang="en-US" sz="2000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485" y="2521585"/>
            <a:ext cx="3276600" cy="3352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70" y="1480820"/>
            <a:ext cx="3420745" cy="498729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6388100" y="3503295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4033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115272335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000" b="1"/>
              <a:t>正规化</a:t>
            </a:r>
            <a:endParaRPr lang="zh-CN" altLang="en-US" sz="2000" b="1"/>
          </a:p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115272335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000" b="1"/>
              <a:t>消除变量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6910" y="3307080"/>
            <a:ext cx="8852535" cy="2108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135" y="1558290"/>
            <a:ext cx="8762365" cy="4635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85860" y="4018915"/>
            <a:ext cx="2025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rgbClr val="FF0000"/>
                </a:solidFill>
              </a:rPr>
              <a:t>924</a:t>
            </a:r>
            <a:endParaRPr lang="en-US" altLang="zh-CN" sz="6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478" y="2346361"/>
            <a:ext cx="10425043" cy="2387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4330" y="1332250"/>
            <a:ext cx="24497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算法复杂度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  <a:endParaRPr lang="en-US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线性算数理论</a:t>
            </a:r>
            <a:r>
              <a:rPr lang="en-US" altLang="zh-CN" sz="2800" dirty="0"/>
              <a:t>(LA</a:t>
            </a:r>
            <a:r>
              <a:rPr lang="zh-CN" altLang="en-US" sz="2800" dirty="0"/>
              <a:t> </a:t>
            </a:r>
            <a:r>
              <a:rPr lang="en-US" altLang="zh-CN" sz="2800" dirty="0"/>
              <a:t>Theory)</a:t>
            </a:r>
            <a:r>
              <a:rPr lang="zh-CN" altLang="en-US" sz="2800" dirty="0"/>
              <a:t> </a:t>
            </a:r>
            <a:r>
              <a:rPr lang="en-US" altLang="en-US" sz="2800" dirty="0"/>
              <a:t>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63" y="2785501"/>
            <a:ext cx="3136900" cy="1917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15" y="2755265"/>
            <a:ext cx="7125335" cy="330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70" y="1722755"/>
            <a:ext cx="2908300" cy="901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330" y="1332250"/>
            <a:ext cx="2089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补充内容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560443" y="2385391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无界变量</a:t>
            </a:r>
            <a:endParaRPr kumimoji="1"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488" y="1128729"/>
            <a:ext cx="3716554" cy="2300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10" y="1402499"/>
            <a:ext cx="2371024" cy="154809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674297" y="1680262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剔除</a:t>
            </a:r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44" y="1739801"/>
            <a:ext cx="1598642" cy="87348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063106" y="1577942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剔除</a:t>
            </a:r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97" y="4011899"/>
            <a:ext cx="2768600" cy="2032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3401" y="1883299"/>
            <a:ext cx="1044889" cy="39556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10002247" y="1788996"/>
            <a:ext cx="259496" cy="648682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167314" y="4396793"/>
            <a:ext cx="976451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代回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3757" y="1332250"/>
            <a:ext cx="91438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en-GB" altLang="zh-CN" sz="2800" b="1" dirty="0"/>
              <a:t>Fourier-</a:t>
            </a:r>
            <a:r>
              <a:rPr kumimoji="1" lang="en-GB" altLang="zh-CN" sz="2800" b="1" dirty="0" err="1"/>
              <a:t>Motzkin</a:t>
            </a:r>
            <a:r>
              <a:rPr kumimoji="1" lang="zh-CN" altLang="en-US" sz="2800" b="1" dirty="0"/>
              <a:t>消元法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等式消去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无界变量处理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当变量</a:t>
            </a:r>
            <a:r>
              <a:rPr kumimoji="1" lang="en-US" altLang="zh-CN" sz="2800" b="1" dirty="0"/>
              <a:t>x</a:t>
            </a:r>
            <a:r>
              <a:rPr kumimoji="1" lang="zh-CN" altLang="en-US" sz="2800" b="1" dirty="0"/>
              <a:t>的系数全为正，没有下界，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当变量</a:t>
            </a:r>
            <a:r>
              <a:rPr kumimoji="1" lang="en-US" altLang="zh-CN" sz="2800" b="1" dirty="0"/>
              <a:t>x</a:t>
            </a:r>
            <a:r>
              <a:rPr kumimoji="1" lang="zh-CN" altLang="en-US" sz="2800" b="1" dirty="0"/>
              <a:t>的系数全为负，没有上界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r>
              <a:rPr kumimoji="1" lang="zh-CN" altLang="en-US" sz="2800" b="1" dirty="0"/>
              <a:t>消元过程中，含有无界变量不等式可以直接剔除</a:t>
            </a:r>
            <a:endParaRPr kumimoji="1" lang="en-US" altLang="zh-CN" sz="2800" b="1" dirty="0"/>
          </a:p>
          <a:p>
            <a:pPr marL="1371600" lvl="2" indent="-457200">
              <a:buFontTx/>
              <a:buChar char="-"/>
            </a:pP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/>
              <a:t> </a:t>
            </a:r>
            <a:r>
              <a:rPr lang="en-US" altLang="zh-CN" sz="2800">
                <a:solidFill>
                  <a:schemeClr val="tx1"/>
                </a:solidFill>
              </a:rPr>
              <a:t>Fourier-Motzkin</a:t>
            </a:r>
            <a:endParaRPr lang="en-US" altLang="zh-CN" sz="280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/>
              <a:t> </a:t>
            </a:r>
            <a:r>
              <a:rPr lang="zh-CN" altLang="en-US" sz="2800">
                <a:solidFill>
                  <a:srgbClr val="FF0000"/>
                </a:solidFill>
              </a:rPr>
              <a:t>单纯形法</a:t>
            </a:r>
            <a:endParaRPr lang="zh-CN" altLang="en-US" sz="280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/>
              <a:t> 分支定界</a:t>
            </a:r>
            <a:endParaRPr lang="zh-CN" altLang="en-US"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2026920"/>
            <a:ext cx="9403715" cy="33889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315" y="1189355"/>
            <a:ext cx="10200005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033" y="2646187"/>
            <a:ext cx="2853911" cy="1565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55792"/>
            <a:ext cx="4648200" cy="378460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153230" y="3140764"/>
            <a:ext cx="1580322" cy="576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815" y="1293495"/>
            <a:ext cx="981837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298575"/>
            <a:ext cx="1022223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168400"/>
            <a:ext cx="10527030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  <a:endParaRPr lang="en-US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集合论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计算复杂性理论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形式文法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结构化归纳法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构造逻辑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谓词逻辑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霍尔逻辑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黑体" panose="02010609060101010101" pitchFamily="49" charset="-122"/>
              </a:rPr>
              <a:t>SAT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黑体" panose="02010609060101010101" pitchFamily="49" charset="-122"/>
              </a:rPr>
              <a:t>Theory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黑体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黑体" panose="02010609060101010101" pitchFamily="49" charset="-122"/>
              </a:rPr>
              <a:t>EUF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黑体" panose="02010609060101010101" pitchFamily="49" charset="-122"/>
              </a:rPr>
              <a:t>LA</a:t>
            </a:r>
            <a:endParaRPr kumimoji="1" lang="en-US" altLang="zh-CN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黑体" panose="02010609060101010101" pitchFamily="49" charset="-122"/>
              </a:rPr>
              <a:t>Bit Vector</a:t>
            </a:r>
            <a:endParaRPr kumimoji="1" lang="en-US" altLang="zh-CN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黑体" panose="02010609060101010101" pitchFamily="49" charset="-122"/>
              </a:rPr>
              <a:t>Array</a:t>
            </a:r>
            <a:endParaRPr kumimoji="1" lang="en-US" altLang="zh-CN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ea typeface="黑体" panose="02010609060101010101" pitchFamily="49" charset="-122"/>
              </a:rPr>
              <a:t>Pointer</a:t>
            </a:r>
            <a:endParaRPr kumimoji="1" lang="en-US" altLang="zh-CN" sz="20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solidFill>
                  <a:schemeClr val="tx1"/>
                </a:solidFill>
              </a:rPr>
              <a:t>Combination</a:t>
            </a:r>
            <a:endParaRPr kumimoji="1" lang="en-GB" altLang="zh-CN" sz="16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649095"/>
            <a:ext cx="9805035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单纯形法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603757" y="1332250"/>
            <a:ext cx="29113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单纯形法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标准形式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几何学意义</a:t>
            </a:r>
            <a:endParaRPr kumimoji="1" lang="en-US" altLang="zh-CN" sz="2800" b="1" dirty="0"/>
          </a:p>
          <a:p>
            <a:pPr lvl="1"/>
            <a:endParaRPr kumimoji="1" lang="en-US" altLang="zh-CN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04" y="2837467"/>
            <a:ext cx="3270753" cy="3430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57" y="1436530"/>
            <a:ext cx="6125365" cy="5191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单纯形法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2018665"/>
            <a:ext cx="12094845" cy="302006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034748" y="5038725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/>
                <a:gridCol w="939800"/>
                <a:gridCol w="9398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1/3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2/3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5/3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858000" y="5526157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s1=1,s2=2,s3=3,x=1,y=1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Fourier-</a:t>
            </a:r>
            <a:r>
              <a:rPr lang="en-US" altLang="zh-CN" sz="2800" dirty="0" err="1">
                <a:solidFill>
                  <a:schemeClr val="tx1"/>
                </a:solidFill>
              </a:rPr>
              <a:t>Motzkin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单纯形法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分支定界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266" y="1557865"/>
            <a:ext cx="9398000" cy="46566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6291" y="1273367"/>
            <a:ext cx="8879417" cy="52381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1052" y="1361371"/>
            <a:ext cx="9127711" cy="518005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7187" y="1589122"/>
            <a:ext cx="9277625" cy="47818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1558" y="1821169"/>
            <a:ext cx="6728883" cy="420921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  <a:endParaRPr lang="en-US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线性算数理论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(LA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Theory)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回顾</a:t>
            </a:r>
            <a:endParaRPr lang="en-US" altLang="en-US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</a:rPr>
              <a:t>数据结构理论回顾</a:t>
            </a:r>
            <a:endParaRPr lang="en-US" altLang="en-US" sz="2800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  <a:endParaRPr lang="en-US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集合论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计算复杂性理论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形式文法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结构化归纳法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构造逻辑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黑体" panose="02010609060101010101" pitchFamily="49" charset="-122"/>
              </a:rPr>
              <a:t>谓词逻辑</a:t>
            </a:r>
            <a:endParaRPr kumimoji="1" lang="zh-CN" altLang="en-US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霍尔逻辑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黑体" panose="02010609060101010101" pitchFamily="49" charset="-122"/>
              </a:rPr>
              <a:t>SAT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黑体" panose="02010609060101010101" pitchFamily="49" charset="-122"/>
              </a:rPr>
              <a:t>Theory</a:t>
            </a: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a typeface="黑体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黑体" panose="02010609060101010101" pitchFamily="49" charset="-122"/>
              </a:rPr>
              <a:t>EUF</a:t>
            </a:r>
            <a:endParaRPr kumimoji="1" lang="en-US" altLang="zh-CN" sz="2000" dirty="0">
              <a:solidFill>
                <a:srgbClr val="CC3300"/>
              </a:solidFill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黑体" panose="02010609060101010101" pitchFamily="49" charset="-122"/>
              </a:rPr>
              <a:t>LA</a:t>
            </a:r>
            <a:endParaRPr kumimoji="1" lang="en-US" altLang="zh-CN" sz="2000" dirty="0">
              <a:solidFill>
                <a:srgbClr val="00B0F0"/>
              </a:solidFill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黑体" panose="02010609060101010101" pitchFamily="49" charset="-122"/>
              </a:rPr>
              <a:t>Bit Vector</a:t>
            </a:r>
            <a:endParaRPr kumimoji="1" lang="en-US" altLang="zh-CN" sz="2000" dirty="0">
              <a:solidFill>
                <a:srgbClr val="00B0F0"/>
              </a:solidFill>
              <a:ea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黑体" panose="02010609060101010101" pitchFamily="49" charset="-122"/>
              </a:rPr>
              <a:t>Array</a:t>
            </a:r>
            <a:endParaRPr kumimoji="1" lang="en-US" altLang="zh-CN" sz="2000" dirty="0">
              <a:solidFill>
                <a:srgbClr val="00B0F0"/>
              </a:solidFill>
              <a:ea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B0F0"/>
                </a:solidFill>
                <a:ea typeface="黑体" panose="02010609060101010101" pitchFamily="49" charset="-122"/>
              </a:rPr>
              <a:t>Pointer</a:t>
            </a:r>
            <a:endParaRPr kumimoji="1" lang="en-US" altLang="zh-CN" sz="2000" dirty="0">
              <a:solidFill>
                <a:srgbClr val="00B0F0"/>
              </a:solidFill>
              <a:ea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>
                <a:solidFill>
                  <a:schemeClr val="tx1"/>
                </a:solidFill>
              </a:rPr>
              <a:t>Combination</a:t>
            </a:r>
            <a:endParaRPr kumimoji="1" lang="en-GB" altLang="zh-CN" sz="1600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黑体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数组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指针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比特向量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数组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指针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/>
              <a:t>-</a:t>
            </a:r>
            <a:r>
              <a:rPr kumimoji="1" lang="zh-CN" altLang="en-US" sz="2800" b="1"/>
              <a:t> 语法</a:t>
            </a:r>
            <a:endParaRPr kumimoji="1"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024" y="1820793"/>
            <a:ext cx="50927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1563828"/>
            <a:ext cx="9493250" cy="45723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545" y="1370343"/>
            <a:ext cx="9973733" cy="5011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04" y="3641587"/>
            <a:ext cx="3530600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2466" y="5546266"/>
            <a:ext cx="7558617" cy="1232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3" y="1192504"/>
            <a:ext cx="8428565" cy="435376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017" y="1760041"/>
            <a:ext cx="9174576" cy="17874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34" y="3826933"/>
            <a:ext cx="4821766" cy="9272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17" y="5373124"/>
            <a:ext cx="1968500" cy="596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89271" y="39962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修改一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89271" y="53731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修改二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94309" y="5486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逻辑右移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017" y="1760041"/>
            <a:ext cx="9174576" cy="17874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15017" y="41055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正解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32" y="4099587"/>
            <a:ext cx="4742666" cy="13769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r>
              <a:rPr lang="en-US" altLang="zh-CN" sz="4400" dirty="0"/>
              <a:t>—</a:t>
            </a:r>
            <a:r>
              <a:rPr lang="zh-CN" altLang="en-US" sz="4400" dirty="0"/>
              <a:t>应用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756" y="1480641"/>
            <a:ext cx="6853861" cy="50261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数组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指针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  <a:endParaRPr lang="zh-CN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知识基础（集合、关系与映射、上下文无关文法、基于结构的归纳法）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命题逻辑（语法、自然演绎系统、构造逻辑、语义系统、可靠性与完备性、可判断性）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布尔可满足性（合取范式、解析与传播、</a:t>
            </a:r>
            <a:r>
              <a:rPr lang="en-US" altLang="zh-CN" sz="2000" dirty="0">
                <a:solidFill>
                  <a:srgbClr val="C00000"/>
                </a:solidFill>
              </a:rPr>
              <a:t>DPLL</a:t>
            </a:r>
            <a:r>
              <a:rPr lang="zh-CN" altLang="en-US" sz="2000" dirty="0">
                <a:solidFill>
                  <a:srgbClr val="C00000"/>
                </a:solidFill>
              </a:rPr>
              <a:t>算法）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谓词逻辑（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>
                <a:solidFill>
                  <a:srgbClr val="C00000"/>
                </a:solidFill>
              </a:rPr>
              <a:t>）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等式与未解释函数理论（可满足性模理论、等式理论、并查集与等价类、未解释函数</a:t>
            </a:r>
            <a:r>
              <a:rPr lang="zh-CN" altLang="en-US" sz="2000" dirty="0"/>
              <a:t>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B0F0"/>
                </a:solidFill>
              </a:rPr>
              <a:t>线性算术（语法、Fourier-Motzkin消元法、单纯形法、分支定界法）</a:t>
            </a:r>
            <a:endParaRPr lang="zh-CN" altLang="en-US" sz="2000" dirty="0">
              <a:solidFill>
                <a:srgbClr val="00B0F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00B0F0"/>
                </a:solidFill>
              </a:rPr>
              <a:t>数据结构理论（比特向量、数组、指针</a:t>
            </a:r>
            <a:r>
              <a:rPr lang="zh-CN" altLang="en-US" sz="2000" dirty="0"/>
              <a:t>、字符串）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程序验证（霍尔三元、最弱前条件、验证条件等）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程序合成（基于语法的合成、公理化合成等）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  <a:endParaRPr kumimoji="1"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04" y="1801800"/>
            <a:ext cx="4765388" cy="19464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-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504950"/>
            <a:ext cx="115062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9226" y="1403692"/>
            <a:ext cx="9442450" cy="52992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031" y="1480641"/>
            <a:ext cx="9235937" cy="4857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381" y="1589088"/>
            <a:ext cx="8715237" cy="48114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r>
              <a:rPr lang="en-US" altLang="zh-CN" sz="4400" dirty="0"/>
              <a:t>—</a:t>
            </a:r>
            <a:r>
              <a:rPr lang="zh-CN" altLang="en-US" sz="4400" dirty="0"/>
              <a:t>数组及其消去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6467" y="1289982"/>
            <a:ext cx="8432386" cy="46698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52660" y="20926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a1 = store(a, 0 , x) /\ a2 = store(a1, 1 , select(a1, 0)) /\ ret1 = mul(select(a2, 0), select(a2, 1)) /\ ret2 = mul(x, x) /\ ret1 = ret2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52660" y="3624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F'a(0) = x /\ F''a(1) = F'a(0) /\  F''a(0) = F'a(0) /\ ret1=mul(F''a(0), F''a(1)) /\ ret2 = mul(x, x) /\ ret1=ret2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数组</a:t>
            </a:r>
            <a:endParaRPr lang="zh-CN" altLang="en-US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val="-79" checksum="3893684283"/>
                  <wpsdc:marlchars xmlns:wpsdc="http://www.wps.cn/officeDocument/2017/drawingmlCustomData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指针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概念</a:t>
            </a:r>
            <a:endParaRPr lang="en-US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067" y="1742251"/>
            <a:ext cx="5753100" cy="2095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722" y="1219031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  <a:endParaRPr kumimoji="1" lang="zh-CN" altLang="en-US" sz="28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sp>
        <p:nvSpPr>
          <p:cNvPr id="3" name="椭圆 2"/>
          <p:cNvSpPr/>
          <p:nvPr/>
        </p:nvSpPr>
        <p:spPr>
          <a:xfrm>
            <a:off x="7550870" y="9874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550870" y="15970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550870" y="22066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550870" y="281625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74870" y="987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074870" y="1368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88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074870" y="1749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99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074870" y="2130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74870" y="2511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074870" y="2892458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>
            <a:stCxn id="3" idx="6"/>
            <a:endCxn id="8" idx="1"/>
          </p:cNvCxnSpPr>
          <p:nvPr/>
        </p:nvCxnSpPr>
        <p:spPr>
          <a:xfrm>
            <a:off x="7931870" y="1177958"/>
            <a:ext cx="1143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endCxn id="9" idx="1"/>
          </p:cNvCxnSpPr>
          <p:nvPr/>
        </p:nvCxnSpPr>
        <p:spPr>
          <a:xfrm>
            <a:off x="7931870" y="1805815"/>
            <a:ext cx="1143000" cy="1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endCxn id="10" idx="1"/>
          </p:cNvCxnSpPr>
          <p:nvPr/>
        </p:nvCxnSpPr>
        <p:spPr>
          <a:xfrm flipV="1">
            <a:off x="7938439" y="2320958"/>
            <a:ext cx="1136431" cy="7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2" idx="1"/>
          </p:cNvCxnSpPr>
          <p:nvPr/>
        </p:nvCxnSpPr>
        <p:spPr>
          <a:xfrm>
            <a:off x="7926615" y="3003584"/>
            <a:ext cx="1148255" cy="7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619186" y="633193"/>
            <a:ext cx="134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 符号表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636196" y="633193"/>
            <a:ext cx="10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 内存</a:t>
            </a:r>
            <a:endParaRPr kumimoji="1" lang="zh-CN" altLang="en-US" dirty="0"/>
          </a:p>
        </p:txBody>
      </p:sp>
      <p:cxnSp>
        <p:nvCxnSpPr>
          <p:cNvPr id="19" name="曲线连接符 18"/>
          <p:cNvCxnSpPr>
            <a:stCxn id="10" idx="3"/>
            <a:endCxn id="9" idx="3"/>
          </p:cNvCxnSpPr>
          <p:nvPr/>
        </p:nvCxnSpPr>
        <p:spPr>
          <a:xfrm flipV="1">
            <a:off x="9836870" y="1939958"/>
            <a:ext cx="12700" cy="381000"/>
          </a:xfrm>
          <a:prstGeom prst="curvedConnector3">
            <a:avLst>
              <a:gd name="adj1" fmla="val 262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2" idx="3"/>
            <a:endCxn id="10" idx="3"/>
          </p:cNvCxnSpPr>
          <p:nvPr/>
        </p:nvCxnSpPr>
        <p:spPr>
          <a:xfrm flipV="1">
            <a:off x="9836870" y="2320958"/>
            <a:ext cx="12700" cy="762000"/>
          </a:xfrm>
          <a:prstGeom prst="curvedConnector3">
            <a:avLst>
              <a:gd name="adj1" fmla="val 2627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0543540" y="897255"/>
            <a:ext cx="13049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88;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&amp;y;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&amp;p;</a:t>
            </a:r>
            <a:endParaRPr kumimoji="1" lang="zh-CN" altLang="en-US" sz="2000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80721" y="1368458"/>
                <a:ext cx="607090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3200" dirty="0"/>
                  <a:t>假设有内存模型：</a:t>
                </a:r>
                <a:endParaRPr kumimoji="1" lang="en-US" altLang="zh-CN" sz="32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内存中存储整型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内存地址也用整型表示</a:t>
                </a:r>
                <a:endParaRPr kumimoji="1" lang="en-US" altLang="zh-CN" sz="2800" dirty="0"/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S: x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800" dirty="0"/>
                  <a:t>表示将变量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x</a:t>
                </a:r>
                <a:r>
                  <a:rPr kumimoji="1" lang="zh-CN" altLang="en-US" sz="2800" dirty="0"/>
                  <a:t> 映射到地址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:endParaRPr kumimoji="1" lang="en-US" altLang="zh-CN" sz="2800" dirty="0">
                  <a:solidFill>
                    <a:schemeClr val="accent1"/>
                  </a:solidFill>
                </a:endParaRPr>
              </a:p>
              <a:p>
                <a:r>
                  <a:rPr kumimoji="1" lang="zh-CN" altLang="en-US" sz="2800" dirty="0"/>
                  <a:t>   </a:t>
                </a:r>
                <a:r>
                  <a:rPr kumimoji="1" lang="en-US" altLang="zh-CN" sz="2800" dirty="0"/>
                  <a:t>-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H:</a:t>
                </a:r>
                <a:r>
                  <a:rPr kumimoji="1" lang="zh-CN" alt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v</a:t>
                </a:r>
                <a:r>
                  <a:rPr kumimoji="1" lang="zh-CN" altLang="en-US" sz="2800" dirty="0"/>
                  <a:t>表示将地址 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800" dirty="0"/>
                  <a:t> 映射到值</a:t>
                </a:r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v</a:t>
                </a:r>
                <a:endParaRPr kumimoji="1" lang="en-US" altLang="zh-CN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1" y="1368458"/>
                <a:ext cx="6070907" cy="2308324"/>
              </a:xfrm>
              <a:prstGeom prst="rect">
                <a:avLst/>
              </a:prstGeom>
              <a:blipFill rotWithShape="1">
                <a:blip r:embed="rId1"/>
                <a:stretch>
                  <a:fillRect t="-1" r="5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48279" y="4179217"/>
                <a:ext cx="6070907" cy="18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  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  </a:t>
                </a:r>
                <a:r>
                  <a:rPr kumimoji="1" lang="zh-CN" altLang="en-US" sz="2800" dirty="0"/>
                  <a:t> </a:t>
                </a:r>
                <a:r>
                  <a:rPr kumimoji="1" lang="en-US" altLang="zh-CN" sz="2800" dirty="0"/>
                  <a:t>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&amp;∗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800" dirty="0"/>
                  <a:t>     =</a:t>
                </a:r>
                <a:r>
                  <a:rPr kumimoji="1" lang="zh-CN" alt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9" y="4179217"/>
                <a:ext cx="6070907" cy="1871346"/>
              </a:xfrm>
              <a:prstGeom prst="rect">
                <a:avLst/>
              </a:prstGeom>
              <a:blipFill rotWithShape="1">
                <a:blip r:embed="rId2"/>
                <a:stretch>
                  <a:fillRect l="-5" t="-15" r="10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3586"/>
            <a:ext cx="4521200" cy="295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34" y="1223586"/>
            <a:ext cx="41656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43" y="1161614"/>
            <a:ext cx="2819400" cy="275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721" y="1066996"/>
            <a:ext cx="26162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84" y="4903531"/>
            <a:ext cx="5041900" cy="965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6875" y="4318756"/>
            <a:ext cx="265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转换到</a:t>
            </a:r>
            <a:r>
              <a:rPr lang="en-US" altLang="zh-CN" sz="3200" b="1" dirty="0"/>
              <a:t>EUF</a:t>
            </a:r>
            <a:r>
              <a:rPr lang="zh-CN" altLang="en-US" sz="3200" b="1" dirty="0"/>
              <a:t>：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  <a:endParaRPr lang="en-US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线性算数理论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(LA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Theory)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sz="2800" dirty="0">
                <a:solidFill>
                  <a:srgbClr val="C00000"/>
                </a:solidFill>
              </a:rPr>
              <a:t>回顾</a:t>
            </a:r>
            <a:endParaRPr lang="en-US" altLang="en-US" sz="2800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疑问解答</a:t>
            </a:r>
            <a:endParaRPr lang="en-US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/>
          <p:cNvSpPr/>
          <p:nvPr/>
        </p:nvSpPr>
        <p:spPr>
          <a:xfrm>
            <a:off x="9283073" y="365839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9312952" y="428390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>
            <a:stCxn id="14" idx="6"/>
            <a:endCxn id="19" idx="1"/>
          </p:cNvCxnSpPr>
          <p:nvPr/>
        </p:nvCxnSpPr>
        <p:spPr>
          <a:xfrm>
            <a:off x="9664073" y="3848898"/>
            <a:ext cx="1211317" cy="7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5" idx="6"/>
            <a:endCxn id="21" idx="1"/>
          </p:cNvCxnSpPr>
          <p:nvPr/>
        </p:nvCxnSpPr>
        <p:spPr>
          <a:xfrm>
            <a:off x="9693952" y="4474406"/>
            <a:ext cx="1181438" cy="85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  <p:cxnSp>
        <p:nvCxnSpPr>
          <p:cNvPr id="43" name="曲线连接符 42"/>
          <p:cNvCxnSpPr>
            <a:stCxn id="21" idx="3"/>
            <a:endCxn id="20" idx="3"/>
          </p:cNvCxnSpPr>
          <p:nvPr/>
        </p:nvCxnSpPr>
        <p:spPr>
          <a:xfrm flipV="1">
            <a:off x="11637390" y="4948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stCxn id="20" idx="3"/>
            <a:endCxn id="18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9" idx="3"/>
            <a:endCxn id="18" idx="3"/>
          </p:cNvCxnSpPr>
          <p:nvPr/>
        </p:nvCxnSpPr>
        <p:spPr>
          <a:xfrm flipV="1">
            <a:off x="11637390" y="4186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29" name="剪去对角的矩形 2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对角的矩形 3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35" name="剪去对角的矩形 3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49" r="6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49" name="剪去对角的矩形 4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剪去对角的矩形 5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5" name="剪去对角的矩形 5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6" name="直线箭头连接符 55"/>
          <p:cNvCxnSpPr>
            <a:stCxn id="55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  <a:endParaRPr kumimoji="1"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  <p:cxnSp>
        <p:nvCxnSpPr>
          <p:cNvPr id="59" name="直线箭头连接符 58"/>
          <p:cNvCxnSpPr>
            <a:stCxn id="54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49" r="6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5" y="349709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5" y="4037472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  <a:endParaRPr kumimoji="1" lang="en-US" altLang="zh-CN" sz="2000" dirty="0"/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49" r="6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3" y="352391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3" y="4000625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  <a:endParaRPr kumimoji="1" lang="en-US" altLang="zh-CN" sz="2000" dirty="0"/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/\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−&gt;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 !=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" t="-57" r="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  <a:endParaRPr lang="en-US" altLang="en-US" sz="4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51" r="6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949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 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49" r="6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3" y="352391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  <a:endParaRPr kumimoji="1" lang="zh-CN" altLang="en-US" dirty="0"/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  <a:endParaRPr kumimoji="1"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  <a:endParaRPr kumimoji="1" lang="zh-CN" altLang="en-US" dirty="0"/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3" y="4000625"/>
            <a:ext cx="27558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H</a:t>
            </a:r>
            <a:r>
              <a:rPr kumimoji="1" lang="zh-CN" altLang="en-US" sz="2000" dirty="0"/>
              <a:t>：</a:t>
            </a:r>
            <a:r>
              <a:rPr kumimoji="1" lang="en-US" altLang="zh-CN" sz="2000" dirty="0"/>
              <a:t>int-&gt;int</a:t>
            </a:r>
            <a:r>
              <a:rPr kumimoji="1" lang="zh-CN" altLang="en-US" sz="2000" dirty="0"/>
              <a:t> 就不管用了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  <a:endParaRPr kumimoji="1" lang="en-US" altLang="zh-CN" sz="2000" dirty="0"/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647303" y="6278971"/>
                <a:ext cx="95992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3" y="6278971"/>
                <a:ext cx="9599231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" t="-20" r="2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/\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−&gt;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 !=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7" y="5386970"/>
                <a:ext cx="800251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7" t="-57" r="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282" y="1179151"/>
            <a:ext cx="2773017" cy="1814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3511"/>
            <a:ext cx="2950066" cy="16818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8" y="4468504"/>
            <a:ext cx="1720650" cy="1681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8" y="6026356"/>
            <a:ext cx="1720650" cy="6765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585" y="1179151"/>
            <a:ext cx="9097693" cy="53218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  <a:endParaRPr lang="en-US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27427" y="2329443"/>
                <a:ext cx="11043664" cy="745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7" y="2329443"/>
                <a:ext cx="11043664" cy="745460"/>
              </a:xfrm>
              <a:prstGeom prst="rect">
                <a:avLst/>
              </a:prstGeom>
              <a:blipFill rotWithShape="1">
                <a:blip r:embed="rId1"/>
                <a:stretch>
                  <a:fillRect t="-35" r="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1480641"/>
            <a:ext cx="4140200" cy="49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7426" y="3327993"/>
                <a:ext cx="9027792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6" y="3327993"/>
                <a:ext cx="9027792" cy="645048"/>
              </a:xfrm>
              <a:prstGeom prst="rect">
                <a:avLst/>
              </a:prstGeom>
              <a:blipFill rotWithShape="1">
                <a:blip r:embed="rId3"/>
                <a:stretch>
                  <a:fillRect l="-1" t="-92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27426" y="4426955"/>
                <a:ext cx="9659183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𝐻𝑖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6" y="4426955"/>
                <a:ext cx="9659183" cy="645048"/>
              </a:xfrm>
              <a:prstGeom prst="rect">
                <a:avLst/>
              </a:prstGeom>
              <a:blipFill rotWithShape="1">
                <a:blip r:embed="rId4"/>
                <a:stretch>
                  <a:fillRect t="-57" r="3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  <a:endParaRPr lang="en-US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课程回顾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/>
              <a:t>线性算数理论</a:t>
            </a:r>
            <a:r>
              <a:rPr lang="en-US" altLang="zh-CN" sz="2800" dirty="0"/>
              <a:t>(LA</a:t>
            </a:r>
            <a:r>
              <a:rPr lang="zh-CN" altLang="en-US" sz="2800" dirty="0"/>
              <a:t> </a:t>
            </a:r>
            <a:r>
              <a:rPr lang="en-US" altLang="zh-CN" sz="2800" dirty="0"/>
              <a:t>Theory)</a:t>
            </a:r>
            <a:r>
              <a:rPr lang="zh-CN" altLang="en-US" sz="2800" dirty="0"/>
              <a:t> </a:t>
            </a:r>
            <a:r>
              <a:rPr lang="en-US" altLang="en-US" sz="2800" dirty="0"/>
              <a:t>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疑问解答</a:t>
            </a:r>
            <a:endParaRPr lang="en-US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255170"/>
            <a:ext cx="9605933" cy="225479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谢谢，周末愉快</a:t>
            </a:r>
            <a:r>
              <a:rPr lang="zh-CN" altLang="en-US" sz="4800" dirty="0"/>
              <a:t>！</a:t>
            </a:r>
            <a:endParaRPr lang="en-US" altLang="en-US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22" y="2563957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0925" y="176070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  <a:endParaRPr kumimoji="1"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982487" y="2176627"/>
            <a:ext cx="28134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A</a:t>
            </a:r>
            <a:r>
              <a:rPr kumimoji="1" lang="zh-CN" altLang="en-US" sz="2800" b="1" dirty="0"/>
              <a:t>：原子要素</a:t>
            </a:r>
            <a:endParaRPr kumimoji="1" lang="zh-CN" altLang="en-US" sz="2800" b="1" dirty="0"/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E:   </a:t>
            </a:r>
            <a:r>
              <a:rPr kumimoji="1" lang="zh-CN" altLang="en-US" sz="2800" b="1" dirty="0"/>
              <a:t>表达式</a:t>
            </a:r>
            <a:endParaRPr kumimoji="1" lang="zh-CN" altLang="en-US" sz="2800" b="1" dirty="0"/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R:   </a:t>
            </a:r>
            <a:r>
              <a:rPr kumimoji="1" lang="zh-CN" altLang="en-US" sz="2800" b="1" dirty="0"/>
              <a:t>关系式</a:t>
            </a:r>
            <a:endParaRPr kumimoji="1" lang="zh-CN" altLang="en-US" sz="2800" b="1" dirty="0"/>
          </a:p>
          <a:p>
            <a:pPr marL="5715" indent="0" fontAlgn="auto">
              <a:lnSpc>
                <a:spcPct val="150000"/>
              </a:lnSpc>
              <a:buFontTx/>
              <a:buNone/>
            </a:pPr>
            <a:r>
              <a:rPr kumimoji="1" lang="en-US" altLang="zh-CN" sz="2800" b="1" dirty="0"/>
              <a:t>P</a:t>
            </a:r>
            <a:r>
              <a:rPr kumimoji="1" lang="zh-CN" altLang="en-US" sz="2800" b="1" dirty="0"/>
              <a:t>：命题</a:t>
            </a:r>
            <a:endParaRPr kumimoji="1" lang="zh-CN" alt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22" y="2563957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0925" y="176070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  <a:endParaRPr kumimoji="1"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360823" y="1642592"/>
            <a:ext cx="384619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1485" fontAlgn="auto">
              <a:lnSpc>
                <a:spcPct val="150000"/>
              </a:lnSpc>
              <a:buFontTx/>
              <a:buChar char="-"/>
              <a:extLst>
                <a:ext uri="{35155182-B16C-46BC-9424-99874614C6A1}">
                  <wpsdc:indentchars xmlns:wpsdc="http://www.wps.cn/officeDocument/2017/drawingmlCustomData" val="-127" checksum="800028949"/>
                </a:ext>
              </a:extLst>
            </a:pPr>
            <a:r>
              <a:rPr kumimoji="1" lang="zh-CN" altLang="en-US" sz="2800" b="1" dirty="0"/>
              <a:t>是否支持减法表达式</a:t>
            </a:r>
            <a:endParaRPr kumimoji="1"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932295" y="2541905"/>
            <a:ext cx="383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zh-CN" sz="2400" b="1" dirty="0">
                <a:latin typeface="+mn-ea"/>
                <a:cs typeface="+mn-ea"/>
                <a:sym typeface="+mn-ea"/>
              </a:rPr>
              <a:t>- </a:t>
            </a:r>
            <a:r>
              <a:rPr kumimoji="1" lang="zh-CN" altLang="en-US" sz="2400" b="1" dirty="0">
                <a:latin typeface="+mn-ea"/>
                <a:cs typeface="+mn-ea"/>
                <a:sym typeface="+mn-ea"/>
              </a:rPr>
              <a:t>支持，因为</a:t>
            </a:r>
            <a:r>
              <a:rPr kumimoji="1" lang="en-US" altLang="zh-CN" sz="2400" b="1" dirty="0">
                <a:latin typeface="+mn-ea"/>
                <a:cs typeface="+mn-ea"/>
                <a:sym typeface="+mn-ea"/>
              </a:rPr>
              <a:t>c</a:t>
            </a:r>
            <a:r>
              <a:rPr kumimoji="1" lang="zh-CN" altLang="en-US" sz="2400" b="1" dirty="0">
                <a:latin typeface="+mn-ea"/>
                <a:cs typeface="+mn-ea"/>
                <a:sym typeface="+mn-ea"/>
              </a:rPr>
              <a:t>可以为负数</a:t>
            </a:r>
            <a:endParaRPr lang="en-US" altLang="zh-CN" sz="2400" dirty="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61024" y="3516950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例子</a:t>
            </a:r>
            <a:endParaRPr kumimoji="1" lang="zh-CN" altLang="en-US" sz="28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045" y="4063365"/>
            <a:ext cx="2616200" cy="172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722" y="1830532"/>
            <a:ext cx="5880100" cy="2781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81890" y="130731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  <a:endParaRPr kumimoji="1" lang="zh-CN" altLang="en-US" sz="28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5668038" y="1480667"/>
            <a:ext cx="634301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变量论域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整数域  </a:t>
            </a:r>
            <a:r>
              <a:rPr kumimoji="1" lang="en-US" altLang="zh-CN" sz="2800" dirty="0"/>
              <a:t>LIA</a:t>
            </a:r>
            <a:r>
              <a:rPr kumimoji="1" lang="zh-CN" altLang="en-US" sz="2800" b="1" dirty="0"/>
              <a:t>  ，复杂度</a:t>
            </a:r>
            <a:r>
              <a:rPr kumimoji="1" lang="en-US" altLang="zh-CN" sz="2800" b="1" dirty="0"/>
              <a:t>:</a:t>
            </a:r>
            <a:r>
              <a:rPr kumimoji="1" lang="zh-CN" altLang="en-US" sz="2800" b="1" dirty="0"/>
              <a:t> </a:t>
            </a:r>
            <a:r>
              <a:rPr kumimoji="1" lang="en-US" altLang="zh-CN" sz="2800" dirty="0"/>
              <a:t>NPC</a:t>
            </a:r>
            <a:endParaRPr kumimoji="1" lang="en-US" altLang="zh-CN" sz="2800" dirty="0"/>
          </a:p>
          <a:p>
            <a:pPr marL="914400" lvl="1" indent="-457200">
              <a:buFontTx/>
              <a:buChar char="-"/>
            </a:pPr>
            <a:r>
              <a:rPr kumimoji="1" lang="zh-CN" altLang="en-US" sz="2800" b="1" dirty="0"/>
              <a:t>实数域  </a:t>
            </a:r>
            <a:r>
              <a:rPr kumimoji="1" lang="en-US" altLang="zh-CN" sz="2800" dirty="0"/>
              <a:t>LRA</a:t>
            </a:r>
            <a:r>
              <a:rPr kumimoji="1" lang="zh-CN" altLang="en-US" sz="2800" b="1" dirty="0"/>
              <a:t>， 复杂度</a:t>
            </a:r>
            <a:r>
              <a:rPr kumimoji="1" lang="en-US" altLang="zh-CN" sz="2800" b="1" dirty="0"/>
              <a:t>:</a:t>
            </a:r>
            <a:r>
              <a:rPr kumimoji="1" lang="zh-CN" altLang="en-US" sz="2800" b="1" dirty="0"/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ahoma" panose="020B0604030504040204" pitchFamily="34" charset="0"/>
              </a:rPr>
              <a:t>polynomial</a:t>
            </a:r>
            <a:r>
              <a:rPr kumimoji="1" lang="zh-CN" altLang="en-US" sz="2800" b="1" dirty="0"/>
              <a:t> 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3960</Words>
  <Application>WPS 演示</Application>
  <PresentationFormat>宽屏</PresentationFormat>
  <Paragraphs>633</Paragraphs>
  <Slides>69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2" baseType="lpstr">
      <vt:lpstr>Arial</vt:lpstr>
      <vt:lpstr>宋体</vt:lpstr>
      <vt:lpstr>Wingdings</vt:lpstr>
      <vt:lpstr>黑体</vt:lpstr>
      <vt:lpstr>Wingdings</vt:lpstr>
      <vt:lpstr>Tahoma</vt:lpstr>
      <vt:lpstr>Arial Black</vt:lpstr>
      <vt:lpstr>微软雅黑</vt:lpstr>
      <vt:lpstr>Arial Unicode MS</vt:lpstr>
      <vt:lpstr>Courier New</vt:lpstr>
      <vt:lpstr>Cambria Math</vt:lpstr>
      <vt:lpstr>Calibri</vt:lpstr>
      <vt:lpstr>Office 主题​​</vt:lpstr>
      <vt:lpstr>Formal Method 2021-Spring</vt:lpstr>
      <vt:lpstr>习题回顾课程内容</vt:lpstr>
      <vt:lpstr>回顾：课程逻辑</vt:lpstr>
      <vt:lpstr>回顾：课程逻辑</vt:lpstr>
      <vt:lpstr>回顾：课程大纲</vt:lpstr>
      <vt:lpstr>习题回顾课程内容</vt:lpstr>
      <vt:lpstr>线性算数理论：概念</vt:lpstr>
      <vt:lpstr>线性算数理论：概念</vt:lpstr>
      <vt:lpstr>线性算数理论：概念</vt:lpstr>
      <vt:lpstr>线性算数理论：算法</vt:lpstr>
      <vt:lpstr>线性算数理论：算法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线性算数理论：消元法</vt:lpstr>
      <vt:lpstr>线性算数理论：消元法</vt:lpstr>
      <vt:lpstr>线性算数理论：算法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线性算数理论：算法</vt:lpstr>
      <vt:lpstr>线性算数理论：分支定界</vt:lpstr>
      <vt:lpstr>线性算数理论：分支定界</vt:lpstr>
      <vt:lpstr>线性算数理论：分支定界</vt:lpstr>
      <vt:lpstr>线性算数理论：分支定界</vt:lpstr>
      <vt:lpstr>线性算数理论：分支定界</vt:lpstr>
      <vt:lpstr>习题回顾课程内容</vt:lpstr>
      <vt:lpstr>数据结构理论</vt:lpstr>
      <vt:lpstr>数据结构理论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比特向量理论—应用</vt:lpstr>
      <vt:lpstr>数据结构理论</vt:lpstr>
      <vt:lpstr>数组理论</vt:lpstr>
      <vt:lpstr>数组理论-数组及其消去</vt:lpstr>
      <vt:lpstr>数组理论—数组及其消去</vt:lpstr>
      <vt:lpstr>数组理论—数组及其消去</vt:lpstr>
      <vt:lpstr>数组理论—数组及其消去</vt:lpstr>
      <vt:lpstr>数组理论—数组及其消去</vt:lpstr>
      <vt:lpstr>数据结构理论</vt:lpstr>
      <vt:lpstr>指针理论：概念</vt:lpstr>
      <vt:lpstr>指针理论：内存模型</vt:lpstr>
      <vt:lpstr>指针理论：转换到EUF</vt:lpstr>
      <vt:lpstr>指针理论：内存模型</vt:lpstr>
      <vt:lpstr>指针理论：内存模型</vt:lpstr>
      <vt:lpstr>指针理论：内存模型</vt:lpstr>
      <vt:lpstr>指针理论：内存模型</vt:lpstr>
      <vt:lpstr>指针理论：内存模型</vt:lpstr>
      <vt:lpstr>指针理论：内存模型</vt:lpstr>
      <vt:lpstr>指针理论：转换到EUF</vt:lpstr>
      <vt:lpstr>指针理论：转换到EUF</vt:lpstr>
      <vt:lpstr>习题回顾课程内容</vt:lpstr>
      <vt:lpstr>谢谢，周末愉快！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 2020-Spring</dc:title>
  <dc:creator>tfd</dc:creator>
  <cp:lastModifiedBy>Yvonne Lau</cp:lastModifiedBy>
  <cp:revision>151</cp:revision>
  <dcterms:created xsi:type="dcterms:W3CDTF">2021-06-25T10:22:00Z</dcterms:created>
  <dcterms:modified xsi:type="dcterms:W3CDTF">2021-12-29T15:41:16Z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62B0F023AC1C4BF592911D0664E16538</vt:lpwstr>
  </property>
</Properties>
</file>